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00" autoAdjust="0"/>
  </p:normalViewPr>
  <p:slideViewPr>
    <p:cSldViewPr snapToGrid="0" snapToObjects="1">
      <p:cViewPr varScale="1">
        <p:scale>
          <a:sx n="60" d="100"/>
          <a:sy n="60" d="100"/>
        </p:scale>
        <p:origin x="-15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3A8A496-B912-914D-8B36-7D7725FA5D9A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E4D136B3-6968-C64D-AEE0-B3B62E5DA5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Sound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What are the behaviors and characteristics of sound?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907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C7C9F"/>
                </a:solidFill>
              </a:rPr>
              <a:t>Elasticity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he </a:t>
            </a:r>
            <a:r>
              <a:rPr lang="en-US" dirty="0">
                <a:solidFill>
                  <a:srgbClr val="FF0000"/>
                </a:solidFill>
              </a:rPr>
              <a:t>ability of a material to bounce back after being disturbed.</a:t>
            </a:r>
          </a:p>
          <a:p>
            <a:r>
              <a:rPr lang="en-US" dirty="0" smtClean="0"/>
              <a:t>The more elastic a medium, the faster sound will travel.</a:t>
            </a:r>
          </a:p>
          <a:p>
            <a:r>
              <a:rPr lang="en-US" dirty="0" smtClean="0"/>
              <a:t>Particles in a solid bounce back quickly</a:t>
            </a:r>
          </a:p>
          <a:p>
            <a:r>
              <a:rPr lang="en-US" dirty="0" smtClean="0"/>
              <a:t>Most liquids are not very elastic</a:t>
            </a:r>
          </a:p>
          <a:p>
            <a:r>
              <a:rPr lang="en-US" dirty="0" smtClean="0"/>
              <a:t>Gasses are usually the least elastic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177" y="4108845"/>
            <a:ext cx="2730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C7C9F"/>
                </a:solidFill>
              </a:rPr>
              <a:t>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ratio that compares the mass of an object to its volume.</a:t>
            </a:r>
          </a:p>
          <a:p>
            <a:r>
              <a:rPr lang="en-US" dirty="0" smtClean="0"/>
              <a:t>In materials in the same state of matter (solid, liquid, and gas) sound moves slower in the more dense ones.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26" y="3859000"/>
            <a:ext cx="5314748" cy="27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measure of the average kinetic energy in the particles of an object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a given medium sound travels faster when it is at a higher temperature</a:t>
            </a:r>
          </a:p>
          <a:p>
            <a:r>
              <a:rPr lang="en-US" dirty="0" smtClean="0"/>
              <a:t>In the same medium sound will travel slower when it is at a lower temperature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5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Faster than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On October 14, 1947 Chuck Yeager flew faster than sound.</a:t>
            </a:r>
          </a:p>
          <a:p>
            <a:r>
              <a:rPr lang="en-US" sz="2000" dirty="0" smtClean="0"/>
              <a:t>Why did he try in the air and not the water?</a:t>
            </a:r>
          </a:p>
          <a:p>
            <a:r>
              <a:rPr lang="en-US" sz="2000" dirty="0" smtClean="0"/>
              <a:t>Why did he choose to fly at 12,000 meters?</a:t>
            </a:r>
          </a:p>
          <a:p>
            <a:r>
              <a:rPr lang="en-US" sz="2000" dirty="0" smtClean="0"/>
              <a:t>What properties of sound affected his flight?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70" y="4168026"/>
            <a:ext cx="3156731" cy="242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5" y="4168026"/>
            <a:ext cx="3175000" cy="24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Properties of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factors affect the loudness of a sound?</a:t>
            </a:r>
          </a:p>
          <a:p>
            <a:r>
              <a:rPr lang="en-US" dirty="0" smtClean="0"/>
              <a:t>What does the pitch of a sound depend on?</a:t>
            </a:r>
          </a:p>
          <a:p>
            <a:r>
              <a:rPr lang="en-US" dirty="0" smtClean="0"/>
              <a:t>What causes the Doppler effect?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0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escribes your perception of the energy of a sound.</a:t>
            </a:r>
          </a:p>
          <a:p>
            <a:r>
              <a:rPr lang="en-US" dirty="0" smtClean="0"/>
              <a:t>Energy of the source</a:t>
            </a:r>
          </a:p>
          <a:p>
            <a:r>
              <a:rPr lang="en-US" dirty="0" smtClean="0"/>
              <a:t>Distance from the source</a:t>
            </a:r>
          </a:p>
          <a:p>
            <a:r>
              <a:rPr lang="en-US" dirty="0" smtClean="0"/>
              <a:t>Intensity: The amount of energy per second carried through a unit area by a wave.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64" y="4615230"/>
            <a:ext cx="3919487" cy="2008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4615230"/>
            <a:ext cx="4013200" cy="20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Loudness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834283" cy="4343400"/>
          </a:xfrm>
        </p:spPr>
        <p:txBody>
          <a:bodyPr/>
          <a:lstStyle/>
          <a:p>
            <a:r>
              <a:rPr lang="en-US" dirty="0" smtClean="0"/>
              <a:t>Loudness of a sound is measured using a unit called a decibel (dB). </a:t>
            </a:r>
          </a:p>
          <a:p>
            <a:r>
              <a:rPr lang="en-US" dirty="0" smtClean="0"/>
              <a:t>Sounds you can barely hear are 0 dB</a:t>
            </a:r>
          </a:p>
          <a:p>
            <a:r>
              <a:rPr lang="en-US" dirty="0" smtClean="0"/>
              <a:t>Sounds louder than 100 dB can cause damage to your ears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22362"/>
              </p:ext>
            </p:extLst>
          </p:nvPr>
        </p:nvGraphicFramePr>
        <p:xfrm>
          <a:off x="5383557" y="1641837"/>
          <a:ext cx="3207993" cy="4413392"/>
        </p:xfrm>
        <a:graphic>
          <a:graphicData uri="http://schemas.openxmlformats.org/drawingml/2006/table">
            <a:tbl>
              <a:tblPr/>
              <a:tblGrid>
                <a:gridCol w="2178267"/>
                <a:gridCol w="1029726"/>
              </a:tblGrid>
              <a:tr h="3450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Measuring Loudness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21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Sound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Loudness (dB)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Rustling leaves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Whisper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Very soft music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 conversation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40-50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Heavy street traffic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60-70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Loud music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90-100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Rock concert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110-120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Jackhammer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plane takeoff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30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Pitch: A description of how high or low the sound seems to a person.</a:t>
            </a:r>
          </a:p>
          <a:p>
            <a:r>
              <a:rPr lang="en-US" sz="2000" dirty="0" smtClean="0"/>
              <a:t>The pitch of a sound depends on the frequency of the wave.</a:t>
            </a:r>
          </a:p>
          <a:p>
            <a:r>
              <a:rPr lang="en-US" sz="2000" dirty="0" smtClean="0"/>
              <a:t>Frequency is measured in hertz (Hz)</a:t>
            </a:r>
          </a:p>
          <a:p>
            <a:r>
              <a:rPr lang="en-US" sz="2000" dirty="0" smtClean="0"/>
              <a:t>50 Hz means 50 vibrations per second</a:t>
            </a:r>
            <a:endParaRPr lang="en-US" sz="2000" dirty="0"/>
          </a:p>
        </p:txBody>
      </p:sp>
      <p:pic>
        <p:nvPicPr>
          <p:cNvPr id="7" name="Picture 6" descr="Screen Shot 2015-10-20 at 8.0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019179"/>
            <a:ext cx="7277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Hearing and Voice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people can hear sounds with frequencies between 20 Hz and 20,000 Hz.</a:t>
            </a:r>
          </a:p>
          <a:p>
            <a:r>
              <a:rPr lang="en-US" dirty="0" smtClean="0"/>
              <a:t>Sound waves with frequencies above that range are called </a:t>
            </a:r>
            <a:r>
              <a:rPr lang="en-US" dirty="0" smtClean="0">
                <a:solidFill>
                  <a:srgbClr val="FF0000"/>
                </a:solidFill>
              </a:rPr>
              <a:t>ultrasound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Sound waves with frequencies below that range are called </a:t>
            </a:r>
            <a:r>
              <a:rPr lang="en-US" dirty="0" smtClean="0">
                <a:solidFill>
                  <a:srgbClr val="FF0000"/>
                </a:solidFill>
              </a:rPr>
              <a:t>infrasound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Humans can change the pitch of their voice using the voice box, or larynx.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Doppler Effect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67" b="2567"/>
          <a:stretch>
            <a:fillRect/>
          </a:stretch>
        </p:blipFill>
        <p:spPr>
          <a:xfrm>
            <a:off x="549275" y="2443048"/>
            <a:ext cx="8042276" cy="43434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A change in sound frequency caused by motion of the sound source, motion of the listener, or both.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043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Nature of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 can describe the properties of sound</a:t>
            </a:r>
          </a:p>
          <a:p>
            <a:pPr>
              <a:defRPr/>
            </a:pPr>
            <a:r>
              <a:rPr lang="en-US" dirty="0"/>
              <a:t>I can tell what affects the properties of sound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04314"/>
            <a:ext cx="4597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45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and Shock Waves (Sonic Boom)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994" b="4994"/>
          <a:stretch>
            <a:fillRect/>
          </a:stretch>
        </p:blipFill>
        <p:spPr>
          <a:xfrm>
            <a:off x="549275" y="1600201"/>
            <a:ext cx="6551298" cy="35381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800" y="4881071"/>
            <a:ext cx="2599884" cy="17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makes a sound pleasant or unpleasant?</a:t>
            </a:r>
          </a:p>
          <a:p>
            <a:r>
              <a:rPr lang="en-US" sz="2000" dirty="0" smtClean="0"/>
              <a:t>Music is a set of notes that combine into a pleasing pattern.</a:t>
            </a:r>
          </a:p>
          <a:p>
            <a:r>
              <a:rPr lang="en-US" sz="2000" dirty="0" smtClean="0"/>
              <a:t>Does everyone describe music the same?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42" y="3554754"/>
            <a:ext cx="4765116" cy="29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625769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Fundamental tones</a:t>
            </a:r>
            <a:r>
              <a:rPr lang="en-US" dirty="0" smtClean="0"/>
              <a:t>: the lowest natural frequency of an object.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Overtones</a:t>
            </a:r>
            <a:r>
              <a:rPr lang="en-US" dirty="0" smtClean="0"/>
              <a:t>: the object’s higher natural frequencies.</a:t>
            </a:r>
          </a:p>
          <a:p>
            <a:r>
              <a:rPr lang="en-US" dirty="0" smtClean="0"/>
              <a:t>Different instruments vibrate at different natural frequencies. This is the reason that each type of instrument has a </a:t>
            </a:r>
            <a:r>
              <a:rPr lang="en-US" smtClean="0"/>
              <a:t>unique sound.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51" y="1663699"/>
            <a:ext cx="3175000" cy="42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of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2768061" cy="4343400"/>
          </a:xfrm>
        </p:spPr>
        <p:txBody>
          <a:bodyPr/>
          <a:lstStyle/>
          <a:p>
            <a:r>
              <a:rPr lang="en-US" dirty="0" smtClean="0"/>
              <a:t>Stringed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80984" y="1600201"/>
            <a:ext cx="276806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Wind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26786" y="1600201"/>
            <a:ext cx="276806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Percussion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0" y="2221720"/>
            <a:ext cx="2696382" cy="3491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05" y="2221721"/>
            <a:ext cx="2705665" cy="3491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63" y="2221721"/>
            <a:ext cx="2693684" cy="34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study of how sounds interact with each other in the environment.</a:t>
            </a:r>
          </a:p>
          <a:p>
            <a:r>
              <a:rPr lang="en-US" dirty="0" smtClean="0"/>
              <a:t>Why does music sound so good in a concert hall?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09" y="3197595"/>
            <a:ext cx="5288782" cy="352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acoustics in a concert hall are designed to reduce or eliminate interference.</a:t>
            </a:r>
          </a:p>
          <a:p>
            <a:r>
              <a:rPr lang="en-US" dirty="0" smtClean="0"/>
              <a:t>They are also designed to reduce </a:t>
            </a:r>
            <a:r>
              <a:rPr lang="en-US" dirty="0" smtClean="0">
                <a:solidFill>
                  <a:srgbClr val="FF0000"/>
                </a:solidFill>
              </a:rPr>
              <a:t>reverberation: echoes of a sound that are heard after the source stops producing sound.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25" y="3738135"/>
            <a:ext cx="6496351" cy="29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23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2128616"/>
          </a:xfrm>
        </p:spPr>
        <p:txBody>
          <a:bodyPr/>
          <a:lstStyle/>
          <a:p>
            <a:r>
              <a:rPr lang="en-US" dirty="0" smtClean="0"/>
              <a:t>Bats, dolphins and whales use echolocation to navigate and to find food.</a:t>
            </a:r>
          </a:p>
          <a:p>
            <a:r>
              <a:rPr lang="en-US" dirty="0" smtClean="0"/>
              <a:t>Echolocation: the use of reflected sound waves to determine distances or locate objects.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275" y="3728812"/>
            <a:ext cx="4006347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336550" defTabSz="9144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68375" indent="-282575" defTabSz="9144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63650" indent="-295275" defTabSz="9144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6225" indent="-282575" defTabSz="9144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28800" indent="-282575" defTabSz="914400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117725" indent="-282575" defTabSz="914400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2398713" indent="-282575" defTabSz="914400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2689225" indent="-282575" defTabSz="914400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en-US" dirty="0" smtClean="0"/>
              <a:t>Bats: 100,000 Hz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4302" y="3728812"/>
            <a:ext cx="4006347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336550" defTabSz="9144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68375" indent="-282575" defTabSz="9144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63650" indent="-295275" defTabSz="91440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6225" indent="-282575" defTabSz="9144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28800" indent="-282575" defTabSz="914400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117725" indent="-282575" defTabSz="914400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2398713" indent="-282575" defTabSz="914400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2689225" indent="-282575" defTabSz="914400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en-US" dirty="0" smtClean="0"/>
              <a:t>Dolphins: 150,000 Hz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7" y="4465534"/>
            <a:ext cx="4141323" cy="2251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01" y="4441952"/>
            <a:ext cx="3717249" cy="22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3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0"/>
            <a:ext cx="4353671" cy="5006881"/>
          </a:xfrm>
        </p:spPr>
        <p:txBody>
          <a:bodyPr>
            <a:normAutofit/>
          </a:bodyPr>
          <a:lstStyle/>
          <a:p>
            <a:r>
              <a:rPr lang="en-US" dirty="0" smtClean="0"/>
              <a:t>Sonar: A system that uses reflected sound waves to detect objects underwater.</a:t>
            </a:r>
          </a:p>
          <a:p>
            <a:r>
              <a:rPr lang="en-US" dirty="0" smtClean="0"/>
              <a:t>Distance = Speed x Time</a:t>
            </a:r>
          </a:p>
          <a:p>
            <a:r>
              <a:rPr lang="en-US" dirty="0" smtClean="0"/>
              <a:t>To determine distance using sonar, divide the result by 2. Why?</a:t>
            </a:r>
          </a:p>
          <a:p>
            <a:r>
              <a:rPr lang="en-US" dirty="0" smtClean="0"/>
              <a:t>How deep is the sunken ship if it takes 8 seconds for </a:t>
            </a:r>
            <a:r>
              <a:rPr lang="en-US" dirty="0" smtClean="0"/>
              <a:t>the </a:t>
            </a:r>
            <a:r>
              <a:rPr lang="en-US" dirty="0" smtClean="0"/>
              <a:t>wave to reach the </a:t>
            </a:r>
            <a:r>
              <a:rPr lang="en-US" smtClean="0"/>
              <a:t>surface again?</a:t>
            </a:r>
            <a:endParaRPr lang="en-US" dirty="0"/>
          </a:p>
        </p:txBody>
      </p:sp>
      <p:pic>
        <p:nvPicPr>
          <p:cNvPr id="4" name="Picture 3" descr="Sonar Ques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46" y="1444532"/>
            <a:ext cx="40005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0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Ultrasound imaging: doctors can use ultrasound to take images inside the human body.</a:t>
            </a:r>
          </a:p>
          <a:p>
            <a:r>
              <a:rPr lang="en-US" dirty="0" smtClean="0"/>
              <a:t>A sonogram is an image formed using reflected ultrasound waves. (about 4 million Hz)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3530162"/>
            <a:ext cx="3898029" cy="307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040" y="3530161"/>
            <a:ext cx="4105105" cy="30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999142"/>
          </a:xfrm>
        </p:spPr>
        <p:txBody>
          <a:bodyPr/>
          <a:lstStyle/>
          <a:p>
            <a:r>
              <a:rPr lang="en-US" dirty="0"/>
              <a:t>If a tree falls in a forest and no one hears it, does the tree make a sound?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2753" y="2566123"/>
            <a:ext cx="4061342" cy="39421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How is sound defined?</a:t>
            </a:r>
          </a:p>
          <a:p>
            <a:r>
              <a:rPr lang="en-US" dirty="0">
                <a:latin typeface="Arial" charset="0"/>
              </a:rPr>
              <a:t>If sound requires someone to hear it, then no, the tree makes no sound.</a:t>
            </a:r>
          </a:p>
          <a:p>
            <a:r>
              <a:rPr lang="en-US" dirty="0">
                <a:latin typeface="Arial" charset="0"/>
              </a:rPr>
              <a:t>Because sound is a disturbance that travels through a medium, a scientist will say that the tree makes a sound.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2599343"/>
            <a:ext cx="360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76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sound?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21896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disturbance that travels through a medium as a wave.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The wave causes particles to vibrate back and forth.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12" y="3556483"/>
            <a:ext cx="5437777" cy="29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sound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198332" cy="4343400"/>
          </a:xfrm>
        </p:spPr>
        <p:txBody>
          <a:bodyPr/>
          <a:lstStyle/>
          <a:p>
            <a:r>
              <a:rPr lang="en-US" dirty="0" smtClean="0"/>
              <a:t>A sound wave begins with vibration</a:t>
            </a:r>
          </a:p>
          <a:p>
            <a:r>
              <a:rPr lang="en-US" dirty="0" smtClean="0"/>
              <a:t>The vibrations disturb nearby particles</a:t>
            </a:r>
          </a:p>
          <a:p>
            <a:r>
              <a:rPr lang="en-US" dirty="0" smtClean="0"/>
              <a:t>When it moves to the right, particles compress</a:t>
            </a:r>
          </a:p>
          <a:p>
            <a:r>
              <a:rPr lang="en-US" dirty="0" smtClean="0"/>
              <a:t>When it moves left, the particles spread out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33" y="4644421"/>
            <a:ext cx="5608535" cy="214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08" y="1600201"/>
            <a:ext cx="1843944" cy="23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sound travel?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other waves, sound waves travel in a medium</a:t>
            </a:r>
          </a:p>
          <a:p>
            <a:r>
              <a:rPr lang="en-US" dirty="0" smtClean="0"/>
              <a:t>A common medium is air, but can be liquids and solids too</a:t>
            </a:r>
          </a:p>
          <a:p>
            <a:r>
              <a:rPr lang="en-US" dirty="0" smtClean="0"/>
              <a:t>Each particle of the medium vibrates as the disturbance passes</a:t>
            </a:r>
          </a:p>
          <a:p>
            <a:r>
              <a:rPr lang="en-US" dirty="0" smtClean="0"/>
              <a:t>When the disturbance reaches your ear you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2674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356101" cy="4343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charset="0"/>
              </a:rPr>
              <a:t>When something moves back and forth, up and down, or side to side we say it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vibrates</a:t>
            </a:r>
            <a:r>
              <a:rPr lang="en-US" sz="3200" dirty="0">
                <a:latin typeface="Arial" charset="0"/>
              </a:rPr>
              <a:t>. 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r="1463" b="314"/>
          <a:stretch>
            <a:fillRect/>
          </a:stretch>
        </p:blipFill>
        <p:spPr bwMode="auto">
          <a:xfrm>
            <a:off x="4905376" y="1600201"/>
            <a:ext cx="3686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of Sound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600201"/>
            <a:ext cx="4908348" cy="4343400"/>
          </a:xfrm>
        </p:spPr>
        <p:txBody>
          <a:bodyPr/>
          <a:lstStyle/>
          <a:p>
            <a:r>
              <a:rPr lang="en-US" dirty="0" smtClean="0"/>
              <a:t>Reflection: sound waves reflect when they hit a surface, this is an </a:t>
            </a:r>
            <a:r>
              <a:rPr lang="en-US" dirty="0" smtClean="0">
                <a:solidFill>
                  <a:srgbClr val="FF0000"/>
                </a:solidFill>
              </a:rPr>
              <a:t>echo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Diffraction: When sound waves move through an opening they can bend.</a:t>
            </a:r>
          </a:p>
          <a:p>
            <a:r>
              <a:rPr lang="en-US" dirty="0" smtClean="0"/>
              <a:t>Interference: Occurs when sound waves meet and interact with each other.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10" y="2481790"/>
            <a:ext cx="3864990" cy="2592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60" y="2422264"/>
            <a:ext cx="3468072" cy="300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10" y="2736181"/>
            <a:ext cx="3810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Speed of 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4244059" cy="4343400"/>
          </a:xfrm>
        </p:spPr>
        <p:txBody>
          <a:bodyPr/>
          <a:lstStyle/>
          <a:p>
            <a:r>
              <a:rPr lang="en-US" dirty="0" smtClean="0"/>
              <a:t>The speed of sound depends </a:t>
            </a:r>
            <a:r>
              <a:rPr lang="en-US" smtClean="0"/>
              <a:t>on the elasticity</a:t>
            </a:r>
            <a:r>
              <a:rPr lang="en-US" dirty="0" smtClean="0"/>
              <a:t>, density, and temperature of the medium it travels through.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87626"/>
              </p:ext>
            </p:extLst>
          </p:nvPr>
        </p:nvGraphicFramePr>
        <p:xfrm>
          <a:off x="4900649" y="1564655"/>
          <a:ext cx="3505574" cy="4839424"/>
        </p:xfrm>
        <a:graphic>
          <a:graphicData uri="http://schemas.openxmlformats.org/drawingml/2006/table">
            <a:tbl>
              <a:tblPr/>
              <a:tblGrid>
                <a:gridCol w="1752787"/>
                <a:gridCol w="1752787"/>
              </a:tblGrid>
              <a:tr h="3711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Speed of Sound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Speed (m/s)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711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Gasses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(0°C)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(20°C)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Liquids (30°C)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Fresh Water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Salt Water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1,546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Solids (25°C)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Cast Iron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1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5,170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76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9517</TotalTime>
  <Words>1073</Words>
  <Application>Microsoft Macintosh PowerPoint</Application>
  <PresentationFormat>On-screen Show (4:3)</PresentationFormat>
  <Paragraphs>152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Breeze</vt:lpstr>
      <vt:lpstr>Sound</vt:lpstr>
      <vt:lpstr>The Nature of Sound</vt:lpstr>
      <vt:lpstr>What is Sound?</vt:lpstr>
      <vt:lpstr>What is sound?</vt:lpstr>
      <vt:lpstr>How does sound form?</vt:lpstr>
      <vt:lpstr>How does sound travel?</vt:lpstr>
      <vt:lpstr>Vibration</vt:lpstr>
      <vt:lpstr>Interactions of Sound Waves</vt:lpstr>
      <vt:lpstr>The Speed of Sound</vt:lpstr>
      <vt:lpstr>Elasticity</vt:lpstr>
      <vt:lpstr>Density</vt:lpstr>
      <vt:lpstr>Temperature</vt:lpstr>
      <vt:lpstr>Going Faster than Sound</vt:lpstr>
      <vt:lpstr>The Properties of Sound</vt:lpstr>
      <vt:lpstr>Loudness</vt:lpstr>
      <vt:lpstr>Measuring Loudness</vt:lpstr>
      <vt:lpstr>Pitch</vt:lpstr>
      <vt:lpstr>Human Hearing and Voice</vt:lpstr>
      <vt:lpstr>The Doppler Effect</vt:lpstr>
      <vt:lpstr>Doppler Effect and Shock Waves (Sonic Boom)</vt:lpstr>
      <vt:lpstr>Music</vt:lpstr>
      <vt:lpstr>Tones</vt:lpstr>
      <vt:lpstr>Groups of Instruments</vt:lpstr>
      <vt:lpstr>Acoustics</vt:lpstr>
      <vt:lpstr>Acoustics</vt:lpstr>
      <vt:lpstr>Using Sound</vt:lpstr>
      <vt:lpstr>Ultrasound Technologies</vt:lpstr>
      <vt:lpstr>Ultrasound Technologies</vt:lpstr>
    </vt:vector>
  </TitlesOfParts>
  <Company>Canyons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</dc:title>
  <dc:creator>Barry Johnson</dc:creator>
  <cp:lastModifiedBy>Barry Johnson</cp:lastModifiedBy>
  <cp:revision>50</cp:revision>
  <dcterms:created xsi:type="dcterms:W3CDTF">2015-10-19T21:09:18Z</dcterms:created>
  <dcterms:modified xsi:type="dcterms:W3CDTF">2015-10-28T14:26:30Z</dcterms:modified>
</cp:coreProperties>
</file>